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1" r:id="rId8"/>
    <p:sldId id="268" r:id="rId9"/>
    <p:sldId id="261" r:id="rId10"/>
    <p:sldId id="273" r:id="rId11"/>
    <p:sldId id="274" r:id="rId12"/>
    <p:sldId id="282" r:id="rId13"/>
    <p:sldId id="283" r:id="rId14"/>
    <p:sldId id="266" r:id="rId15"/>
    <p:sldId id="270" r:id="rId16"/>
    <p:sldId id="276" r:id="rId17"/>
    <p:sldId id="277" r:id="rId18"/>
    <p:sldId id="278" r:id="rId19"/>
    <p:sldId id="279" r:id="rId20"/>
    <p:sldId id="280" r:id="rId21"/>
    <p:sldId id="281" r:id="rId22"/>
    <p:sldId id="267" r:id="rId23"/>
    <p:sldId id="262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240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90775" y="1213158"/>
            <a:ext cx="3301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Object Detection &amp; Segmentation</a:t>
            </a:r>
            <a:endParaRPr lang="ko-KR" altLang="en-US" sz="16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2864" y="2274838"/>
            <a:ext cx="56444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Mask R-CNN</a:t>
            </a:r>
          </a:p>
          <a:p>
            <a:pPr algn="r"/>
            <a:r>
              <a:rPr lang="en-US" altLang="ko-KR" sz="48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Segmentation</a:t>
            </a:r>
            <a:endParaRPr lang="ko-KR" altLang="en-US" sz="48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98111"/>
              </p:ext>
            </p:extLst>
          </p:nvPr>
        </p:nvGraphicFramePr>
        <p:xfrm>
          <a:off x="779975" y="5122854"/>
          <a:ext cx="43969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2023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장소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I-PLEX 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광주 회의룸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1(200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호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62243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교수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-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학생 뉴런 연구동아리 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국립목포대학교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88764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976975" y="660983"/>
            <a:ext cx="5794791" cy="982881"/>
            <a:chOff x="960681" y="2615402"/>
            <a:chExt cx="5794791" cy="1455713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5794791" cy="866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Object Detection – Fast RCNN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87358"/>
              <a:ext cx="1947071" cy="683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2-Stage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방식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1C4630-6F78-6274-FD11-F2F4A3A1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6" y="2015126"/>
            <a:ext cx="1076274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976975" y="660983"/>
            <a:ext cx="6198556" cy="982881"/>
            <a:chOff x="960681" y="2615402"/>
            <a:chExt cx="6198556" cy="1455713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6198556" cy="866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Object Detection – Faster RCNN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87358"/>
              <a:ext cx="1947071" cy="683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2-Stage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방식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8F6357-F500-8705-D012-4E4C2A71AB93}"/>
              </a:ext>
            </a:extLst>
          </p:cNvPr>
          <p:cNvGrpSpPr/>
          <p:nvPr/>
        </p:nvGrpSpPr>
        <p:grpSpPr>
          <a:xfrm>
            <a:off x="217634" y="1766974"/>
            <a:ext cx="11602287" cy="4881766"/>
            <a:chOff x="386076" y="1870051"/>
            <a:chExt cx="11602287" cy="48817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917C55-5130-BD95-F659-518402F38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076" y="1870051"/>
              <a:ext cx="6216651" cy="468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67547D-B696-683A-309E-D1BA8F69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2727" y="2431817"/>
              <a:ext cx="5385636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125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976975" y="660983"/>
            <a:ext cx="5233997" cy="982881"/>
            <a:chOff x="960681" y="2615402"/>
            <a:chExt cx="5233997" cy="1455713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39184" cy="866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Object Detection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87358"/>
              <a:ext cx="5233997" cy="683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R-CNN, Fast R-CNN, Faster R-CNN</a:t>
              </a:r>
              <a:endParaRPr lang="ko-KR" altLang="en-US" sz="2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F91573-1FB0-F82E-D963-C5DA9675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38" y="1823273"/>
            <a:ext cx="983172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0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976975" y="660983"/>
            <a:ext cx="6120586" cy="982881"/>
            <a:chOff x="960681" y="2615402"/>
            <a:chExt cx="6120586" cy="1455713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3339184" cy="866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Object Detection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87358"/>
              <a:ext cx="6120586" cy="683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R-CNN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계열 기법들의 발전 방향 및 장단점 분석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47D6E6-7016-DF0E-B596-837C3BF6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7" y="1877017"/>
            <a:ext cx="97602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1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3079" y="3119510"/>
            <a:ext cx="4280339" cy="1654690"/>
            <a:chOff x="5912508" y="3843583"/>
            <a:chExt cx="4280339" cy="1654690"/>
          </a:xfrm>
        </p:grpSpPr>
        <p:sp>
          <p:nvSpPr>
            <p:cNvPr id="6" name="TextBox 5"/>
            <p:cNvSpPr txBox="1"/>
            <p:nvPr/>
          </p:nvSpPr>
          <p:spPr>
            <a:xfrm>
              <a:off x="5912508" y="3843583"/>
              <a:ext cx="42803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Mask R-CNN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2508" y="5098163"/>
              <a:ext cx="2322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Mask RCNN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의 이해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03</a:t>
              </a:r>
              <a:endParaRPr kumimoji="0" lang="ko-KR" altLang="en-US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4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22770" y="391942"/>
            <a:ext cx="2613216" cy="954107"/>
            <a:chOff x="440175" y="1194564"/>
            <a:chExt cx="2613216" cy="954107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26132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Mask R-CNN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1609" y="1779339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Mask R-CNN 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이해</a:t>
              </a: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41792"/>
              </p:ext>
            </p:extLst>
          </p:nvPr>
        </p:nvGraphicFramePr>
        <p:xfrm>
          <a:off x="1322770" y="4293701"/>
          <a:ext cx="8685213" cy="1913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899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8349314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419513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Faster R-CNN 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기반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모델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419513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RoI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Pooling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기법 대신에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RoI Align 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기법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사용</a:t>
                      </a:r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655130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기존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Classification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와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bounding box regression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에 병렬적으로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segmentation mask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를 예측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하는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mask branch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를 추가한 구조</a:t>
                      </a:r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  <a:tr h="419513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비교적 빠른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Detection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시간과 높은 정확도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61575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473000" y="4412273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473000" y="4853919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473000" y="5292545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477311" y="5923825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DC528-0F08-1F57-4100-CCC0C3D6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585" y="604754"/>
            <a:ext cx="625019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22770" y="391942"/>
            <a:ext cx="3942490" cy="937145"/>
            <a:chOff x="440175" y="1194564"/>
            <a:chExt cx="3942490" cy="937145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26132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Mask R-CNN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175" y="1762377"/>
              <a:ext cx="3942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Segmentation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</a:t>
              </a:r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RoI Pooling 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문제점</a:t>
              </a: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448313"/>
              </p:ext>
            </p:extLst>
          </p:nvPr>
        </p:nvGraphicFramePr>
        <p:xfrm>
          <a:off x="1322770" y="4633670"/>
          <a:ext cx="9831738" cy="1913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41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9451497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419513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419513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655130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RPN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에서 추천한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ROI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영역이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3X3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인데 이걸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2X2 ROI(Max) Pooling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을 할 경우 균등한 사이즈로 나눌 수 없게 됨 때문에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Segmentation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에서는 정확한 영역을 추정하는데 문제가 발생</a:t>
                      </a:r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  <a:tr h="419513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이를 해결하기 위해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RoI Align 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기법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을 사용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61575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1473000" y="5632514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477311" y="6263794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6C0995-F867-DCAD-DD18-87C49958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53" y="1494366"/>
            <a:ext cx="679423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8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266435" y="391942"/>
            <a:ext cx="5878020" cy="941823"/>
            <a:chOff x="383840" y="1194564"/>
            <a:chExt cx="5878020" cy="941823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26132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Mask R-CNN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3840" y="1767055"/>
              <a:ext cx="5878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Bilinear Interpolation(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이중선형 보간법</a:t>
              </a:r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을 이용한 </a:t>
              </a:r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RoI Align</a:t>
              </a:r>
              <a:endParaRPr lang="ko-KR" altLang="en-US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060246"/>
              </p:ext>
            </p:extLst>
          </p:nvPr>
        </p:nvGraphicFramePr>
        <p:xfrm>
          <a:off x="3034256" y="2890325"/>
          <a:ext cx="8495307" cy="1888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54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8166753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871687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RoI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를 소수점 그대로 매핑하고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RoI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의 개별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Grid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에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4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개의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point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를 균등하게 배열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개별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point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에서 가장 가까운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feature map Grid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를 고려하면서 포인트를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Bilinear Interpolation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을 이용해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Weighted Sum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해서 계산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396746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계산된 포인트를 기반으로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Max Pooling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수행</a:t>
                      </a:r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619575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쉽게 말해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정수형태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Grid 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로 맞추려고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불균등하게 자르는 것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) 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하지 말고 가상의 소수점까지 생각함</a:t>
                      </a:r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191558" y="3948728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7DD612-32A4-9005-E00A-C3AC8C32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28" y="2060145"/>
            <a:ext cx="2451428" cy="2880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AB972FE-48DF-2293-8C91-EA7F694116AF}"/>
              </a:ext>
            </a:extLst>
          </p:cNvPr>
          <p:cNvSpPr/>
          <p:nvPr/>
        </p:nvSpPr>
        <p:spPr>
          <a:xfrm>
            <a:off x="3191558" y="3008794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7B06FD7-2603-682A-7291-C8230513E169}"/>
              </a:ext>
            </a:extLst>
          </p:cNvPr>
          <p:cNvSpPr/>
          <p:nvPr/>
        </p:nvSpPr>
        <p:spPr>
          <a:xfrm>
            <a:off x="3193189" y="3377969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4C8A7DD-5317-7F82-8A1C-1E78A0AC1F40}"/>
              </a:ext>
            </a:extLst>
          </p:cNvPr>
          <p:cNvSpPr/>
          <p:nvPr/>
        </p:nvSpPr>
        <p:spPr>
          <a:xfrm>
            <a:off x="3191558" y="4325804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28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22770" y="391942"/>
            <a:ext cx="2794548" cy="940224"/>
            <a:chOff x="440175" y="1194564"/>
            <a:chExt cx="2794548" cy="940224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26132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Mask R-CNN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175" y="1765456"/>
              <a:ext cx="2794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RoI Align 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적용 후 성능 향상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2646CAC-800D-08CF-68FA-30368C41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434" y="1769677"/>
            <a:ext cx="7144496" cy="2520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48FFC32-A781-CF60-570F-3BC59EB68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627758"/>
              </p:ext>
            </p:extLst>
          </p:nvPr>
        </p:nvGraphicFramePr>
        <p:xfrm>
          <a:off x="1633419" y="4289677"/>
          <a:ext cx="8925162" cy="206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983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8498179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444916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444916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725696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RoI Pooling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대비 약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3~4% AP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성능 향상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AP75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처럼 더 정밀하게 찾아야 할 경우라면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RoI Align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이 더 높은 성능 향상을 보임</a:t>
                      </a:r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  <a:tr h="444916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6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79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22770" y="391942"/>
            <a:ext cx="2613216" cy="969532"/>
            <a:chOff x="440175" y="1194564"/>
            <a:chExt cx="2613216" cy="969532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26132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Mask R-CNN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175" y="1794764"/>
              <a:ext cx="1962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Feature Extractor</a:t>
              </a:r>
              <a:endParaRPr lang="ko-KR" altLang="en-US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3F41ED-F020-095F-09C1-30E8F66FB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04967"/>
              </p:ext>
            </p:extLst>
          </p:nvPr>
        </p:nvGraphicFramePr>
        <p:xfrm>
          <a:off x="1035555" y="4934396"/>
          <a:ext cx="10482368" cy="166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04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10076964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419513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419513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655130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기본적으로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Backbone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은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Resnet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과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FPN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(Feature Pyramid Network)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를 결합해서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Mask R-CNN Feature Extractor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로 구성함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  <a:p>
                      <a:pPr latinLnBrk="1"/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BC67181F-669B-BF4C-FB45-4FC03E37759C}"/>
              </a:ext>
            </a:extLst>
          </p:cNvPr>
          <p:cNvSpPr/>
          <p:nvPr/>
        </p:nvSpPr>
        <p:spPr>
          <a:xfrm>
            <a:off x="1185785" y="5933240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1D0C95-9425-DD67-12DE-8142D765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51" y="1361474"/>
            <a:ext cx="73706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5" b="12785"/>
          <a:stretch/>
        </p:blipFill>
        <p:spPr bwMode="auto">
          <a:xfrm flipH="1">
            <a:off x="436432" y="821591"/>
            <a:ext cx="5258527" cy="52185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778323" y="1381370"/>
            <a:ext cx="3891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PROFILE</a:t>
            </a:r>
            <a:endParaRPr lang="ko-KR" altLang="en-US" sz="7200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8151897" y="2581699"/>
            <a:ext cx="2454819" cy="584775"/>
            <a:chOff x="8047484" y="2581699"/>
            <a:chExt cx="2454819" cy="584775"/>
          </a:xfrm>
        </p:grpSpPr>
        <p:sp>
          <p:nvSpPr>
            <p:cNvPr id="19" name="TextBox 18"/>
            <p:cNvSpPr txBox="1"/>
            <p:nvPr/>
          </p:nvSpPr>
          <p:spPr>
            <a:xfrm>
              <a:off x="8047484" y="2581699"/>
              <a:ext cx="1646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정헌수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00106" y="2762865"/>
              <a:ext cx="10021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Hun Soo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867805" y="5444022"/>
            <a:ext cx="1802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목포대학교 </a:t>
            </a:r>
            <a:r>
              <a: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학년 재학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04810" y="5751799"/>
            <a:ext cx="1265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예비 대학원생</a:t>
            </a:r>
            <a:r>
              <a: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  <a:endParaRPr lang="ko-KR" altLang="en-US" sz="14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9434" y="6059576"/>
            <a:ext cx="264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교수</a:t>
            </a:r>
            <a:r>
              <a: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</a:t>
            </a:r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학생 융복합 연구동아리 대표</a:t>
            </a:r>
          </a:p>
        </p:txBody>
      </p:sp>
    </p:spTree>
    <p:extLst>
      <p:ext uri="{BB962C8B-B14F-4D97-AF65-F5344CB8AC3E}">
        <p14:creationId xmlns:p14="http://schemas.microsoft.com/office/powerpoint/2010/main" val="343895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22770" y="391942"/>
            <a:ext cx="2613216" cy="969532"/>
            <a:chOff x="440175" y="1194564"/>
            <a:chExt cx="2613216" cy="969532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26132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Mask R-CNN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175" y="1794764"/>
              <a:ext cx="1627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Loss Function</a:t>
              </a:r>
              <a:endParaRPr lang="ko-KR" altLang="en-US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A82FDC80-C32C-C7FA-E61E-E86F9BBD2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9970072"/>
                  </p:ext>
                </p:extLst>
              </p:nvPr>
            </p:nvGraphicFramePr>
            <p:xfrm>
              <a:off x="1322770" y="1964202"/>
              <a:ext cx="9861045" cy="34870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74">
                      <a:extLst>
                        <a:ext uri="{9D8B030D-6E8A-4147-A177-3AD203B41FA5}">
                          <a16:colId xmlns:a16="http://schemas.microsoft.com/office/drawing/2014/main" val="471516920"/>
                        </a:ext>
                      </a:extLst>
                    </a:gridCol>
                    <a:gridCol w="9479671">
                      <a:extLst>
                        <a:ext uri="{9D8B030D-6E8A-4147-A177-3AD203B41FA5}">
                          <a16:colId xmlns:a16="http://schemas.microsoft.com/office/drawing/2014/main" val="3246880654"/>
                        </a:ext>
                      </a:extLst>
                    </a:gridCol>
                  </a:tblGrid>
                  <a:tr h="151216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Mask RCNN Loss</a:t>
                          </a:r>
                          <a:r>
                            <a:rPr lang="en-US" altLang="ko-KR" sz="1600" b="1" baseline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 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ln>
                                    <a:solidFill>
                                      <a:srgbClr val="4C4747">
                                        <a:alpha val="20000"/>
                                      </a:srgbClr>
                                    </a:solidFill>
                                  </a:ln>
                                  <a:solidFill>
                                    <a:srgbClr val="4C4747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ko-KR" sz="1600" b="0" i="1" smtClean="0">
                                  <a:ln>
                                    <a:solidFill>
                                      <a:srgbClr val="4C4747">
                                        <a:alpha val="20000"/>
                                      </a:srgbClr>
                                    </a:solidFill>
                                  </a:ln>
                                  <a:solidFill>
                                    <a:srgbClr val="4C474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dirty="0" smtClean="0">
                                      <a:ln>
                                        <a:solidFill>
                                          <a:srgbClr val="4C4747">
                                            <a:alpha val="20000"/>
                                          </a:srgbClr>
                                        </a:solidFill>
                                      </a:ln>
                                      <a:solidFill>
                                        <a:srgbClr val="4C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dirty="0" smtClean="0">
                                      <a:ln>
                                        <a:solidFill>
                                          <a:srgbClr val="4C4747">
                                            <a:alpha val="20000"/>
                                          </a:srgbClr>
                                        </a:solidFill>
                                      </a:ln>
                                      <a:solidFill>
                                        <a:srgbClr val="4C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dirty="0" smtClean="0">
                                      <a:ln>
                                        <a:solidFill>
                                          <a:srgbClr val="4C4747">
                                            <a:alpha val="20000"/>
                                          </a:srgbClr>
                                        </a:solidFill>
                                      </a:ln>
                                      <a:solidFill>
                                        <a:srgbClr val="4C4747"/>
                                      </a:solidFill>
                                      <a:latin typeface="Cambria Math" panose="02040503050406030204" pitchFamily="18" charset="0"/>
                                    </a:rPr>
                                    <m:t>cls</m:t>
                                  </m:r>
                                </m:sub>
                              </m:sSub>
                              <m:r>
                                <a:rPr lang="en-US" altLang="ko-KR" sz="1600" b="0" i="1" dirty="0" smtClean="0">
                                  <a:ln>
                                    <a:solidFill>
                                      <a:srgbClr val="4C4747">
                                        <a:alpha val="20000"/>
                                      </a:srgbClr>
                                    </a:solidFill>
                                  </a:ln>
                                  <a:solidFill>
                                    <a:srgbClr val="4C47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b="0" i="1" dirty="0" smtClean="0">
                                      <a:ln>
                                        <a:solidFill>
                                          <a:srgbClr val="4C4747">
                                            <a:alpha val="20000"/>
                                          </a:srgbClr>
                                        </a:solidFill>
                                      </a:ln>
                                      <a:solidFill>
                                        <a:srgbClr val="4C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dirty="0" smtClean="0">
                                      <a:ln>
                                        <a:solidFill>
                                          <a:srgbClr val="4C4747">
                                            <a:alpha val="20000"/>
                                          </a:srgbClr>
                                        </a:solidFill>
                                      </a:ln>
                                      <a:solidFill>
                                        <a:srgbClr val="4C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dirty="0" smtClean="0">
                                      <a:ln>
                                        <a:solidFill>
                                          <a:srgbClr val="4C4747">
                                            <a:alpha val="20000"/>
                                          </a:srgbClr>
                                        </a:solidFill>
                                      </a:ln>
                                      <a:solidFill>
                                        <a:srgbClr val="4C4747"/>
                                      </a:solidFill>
                                      <a:latin typeface="Cambria Math" panose="02040503050406030204" pitchFamily="18" charset="0"/>
                                    </a:rPr>
                                    <m:t>bbox</m:t>
                                  </m:r>
                                </m:sub>
                              </m:sSub>
                              <m:r>
                                <a:rPr lang="en-US" altLang="ko-KR" sz="1600" b="0" i="0" dirty="0" smtClean="0">
                                  <a:ln>
                                    <a:solidFill>
                                      <a:srgbClr val="4C4747">
                                        <a:alpha val="20000"/>
                                      </a:srgbClr>
                                    </a:solidFill>
                                  </a:ln>
                                  <a:solidFill>
                                    <a:srgbClr val="4C47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b="0" i="1" dirty="0" smtClean="0">
                                      <a:ln>
                                        <a:solidFill>
                                          <a:srgbClr val="4C4747">
                                            <a:alpha val="20000"/>
                                          </a:srgbClr>
                                        </a:solidFill>
                                      </a:ln>
                                      <a:solidFill>
                                        <a:srgbClr val="4C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dirty="0" smtClean="0">
                                      <a:ln>
                                        <a:solidFill>
                                          <a:srgbClr val="4C4747">
                                            <a:alpha val="20000"/>
                                          </a:srgbClr>
                                        </a:solidFill>
                                      </a:ln>
                                      <a:solidFill>
                                        <a:srgbClr val="4C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dirty="0" smtClean="0">
                                      <a:ln>
                                        <a:solidFill>
                                          <a:srgbClr val="4C4747">
                                            <a:alpha val="20000"/>
                                          </a:srgbClr>
                                        </a:solidFill>
                                      </a:ln>
                                      <a:solidFill>
                                        <a:srgbClr val="4C4747"/>
                                      </a:solidFill>
                                      <a:latin typeface="Cambria Math" panose="02040503050406030204" pitchFamily="18" charset="0"/>
                                    </a:rPr>
                                    <m:t>mask</m:t>
                                  </m:r>
                                </m:sub>
                              </m:sSub>
                            </m:oMath>
                          </a14:m>
                          <a:endParaRPr lang="en-US" altLang="ko-KR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Classification Loss :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Multiclass cross-entropy loss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1682857"/>
                      </a:ext>
                    </a:extLst>
                  </a:tr>
                  <a:tr h="900061">
                    <a:tc>
                      <a:txBody>
                        <a:bodyPr/>
                        <a:lstStyle/>
                        <a:p>
                          <a:endParaRPr lang="ko-KR" altLang="en-US" sz="160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Bounding box Loss :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Smooth L1 loss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6535964"/>
                      </a:ext>
                    </a:extLst>
                  </a:tr>
                  <a:tr h="1074808">
                    <a:tc>
                      <a:txBody>
                        <a:bodyPr/>
                        <a:lstStyle/>
                        <a:p>
                          <a:endParaRPr lang="ko-KR" altLang="en-US" sz="160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en-US" altLang="ko-KR" sz="1600" b="1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  <a:p>
                          <a:pPr latinLnBrk="1"/>
                          <a:endParaRPr lang="en-US" altLang="ko-KR" sz="1600" b="1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  <a:p>
                          <a:pPr latinLnBrk="1"/>
                          <a:r>
                            <a:rPr lang="en-US" altLang="ko-KR" sz="1600" b="1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Mask Loss :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k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개 정해진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Class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에 대해서 그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class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에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pixel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이 속하는지 그렇지 않은지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sigmoid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로 결정</a:t>
                          </a:r>
                          <a:endParaRPr lang="en-US" altLang="ko-KR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  <a:p>
                          <a:pPr latinLnBrk="1"/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Binary cross-entropy loss</a:t>
                          </a:r>
                          <a:endParaRPr lang="ko-KR" altLang="en-US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2482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A82FDC80-C32C-C7FA-E61E-E86F9BBD2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9970072"/>
                  </p:ext>
                </p:extLst>
              </p:nvPr>
            </p:nvGraphicFramePr>
            <p:xfrm>
              <a:off x="1322770" y="1964202"/>
              <a:ext cx="9861045" cy="34870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74">
                      <a:extLst>
                        <a:ext uri="{9D8B030D-6E8A-4147-A177-3AD203B41FA5}">
                          <a16:colId xmlns:a16="http://schemas.microsoft.com/office/drawing/2014/main" val="471516920"/>
                        </a:ext>
                      </a:extLst>
                    </a:gridCol>
                    <a:gridCol w="9479671">
                      <a:extLst>
                        <a:ext uri="{9D8B030D-6E8A-4147-A177-3AD203B41FA5}">
                          <a16:colId xmlns:a16="http://schemas.microsoft.com/office/drawing/2014/main" val="3246880654"/>
                        </a:ext>
                      </a:extLst>
                    </a:gridCol>
                  </a:tblGrid>
                  <a:tr h="151216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113" t="-403" r="-257" b="-131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1682857"/>
                      </a:ext>
                    </a:extLst>
                  </a:tr>
                  <a:tr h="900061">
                    <a:tc>
                      <a:txBody>
                        <a:bodyPr/>
                        <a:lstStyle/>
                        <a:p>
                          <a:endParaRPr lang="ko-KR" altLang="en-US" sz="160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Bounding box Loss :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Smooth L1 loss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6535964"/>
                      </a:ext>
                    </a:extLst>
                  </a:tr>
                  <a:tr h="1074808">
                    <a:tc>
                      <a:txBody>
                        <a:bodyPr/>
                        <a:lstStyle/>
                        <a:p>
                          <a:endParaRPr lang="ko-KR" altLang="en-US" sz="160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en-US" altLang="ko-KR" sz="1600" b="1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  <a:p>
                          <a:pPr latinLnBrk="1"/>
                          <a:endParaRPr lang="en-US" altLang="ko-KR" sz="1600" b="1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  <a:p>
                          <a:pPr latinLnBrk="1"/>
                          <a:r>
                            <a:rPr lang="en-US" altLang="ko-KR" sz="1600" b="1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Mask Loss :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k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개 정해진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Class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에 대해서 그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class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에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pixel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이 속하는지 그렇지 않은지 </a:t>
                          </a:r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sigmoid</a:t>
                          </a:r>
                          <a:r>
                            <a:rPr lang="ko-KR" altLang="en-US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로 결정</a:t>
                          </a:r>
                          <a:endParaRPr lang="en-US" altLang="ko-KR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4C4747"/>
                            </a:solidFill>
                          </a:endParaRPr>
                        </a:p>
                        <a:p>
                          <a:pPr latinLnBrk="1"/>
                          <a:r>
                            <a:rPr lang="en-US" altLang="ko-KR" sz="1600" b="0" dirty="0">
                              <a:ln>
                                <a:solidFill>
                                  <a:srgbClr val="4C4747">
                                    <a:alpha val="20000"/>
                                  </a:srgbClr>
                                </a:solidFill>
                              </a:ln>
                              <a:solidFill>
                                <a:srgbClr val="4C4747"/>
                              </a:solidFill>
                            </a:rPr>
                            <a:t>Binary cross-entropy loss</a:t>
                          </a:r>
                          <a:endParaRPr lang="ko-KR" altLang="en-US" sz="1600" b="0" dirty="0">
                            <a:ln>
                              <a:solidFill>
                                <a:srgbClr val="4C4747">
                                  <a:alpha val="20000"/>
                                </a:srgbClr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2482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83BD412-A8FA-0F4E-2232-C27E7CF98C7E}"/>
              </a:ext>
            </a:extLst>
          </p:cNvPr>
          <p:cNvSpPr/>
          <p:nvPr/>
        </p:nvSpPr>
        <p:spPr>
          <a:xfrm>
            <a:off x="1485593" y="2830487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AE37C09-656C-029A-4EB4-57E5EC1AEEDB}"/>
              </a:ext>
            </a:extLst>
          </p:cNvPr>
          <p:cNvSpPr/>
          <p:nvPr/>
        </p:nvSpPr>
        <p:spPr>
          <a:xfrm>
            <a:off x="1480072" y="2082671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169AA96-77E0-728C-7592-7FDDCF5D527D}"/>
              </a:ext>
            </a:extLst>
          </p:cNvPr>
          <p:cNvSpPr/>
          <p:nvPr/>
        </p:nvSpPr>
        <p:spPr>
          <a:xfrm>
            <a:off x="1480072" y="3578303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21349C-54E9-1C4A-D36B-0328F504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508" y="3429000"/>
            <a:ext cx="2702069" cy="10800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58ACE82-6337-4F6D-9E15-88783A8AC7C8}"/>
              </a:ext>
            </a:extLst>
          </p:cNvPr>
          <p:cNvSpPr/>
          <p:nvPr/>
        </p:nvSpPr>
        <p:spPr>
          <a:xfrm>
            <a:off x="1480072" y="4998483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4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22770" y="391942"/>
            <a:ext cx="2613216" cy="1019944"/>
            <a:chOff x="440175" y="1194564"/>
            <a:chExt cx="2613216" cy="1019944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26132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Mask R-CNN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175" y="1845176"/>
              <a:ext cx="2448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Mask RCNN  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성능 비교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FD0E14E-1937-3F8C-D301-1003BB3A4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5" y="2169000"/>
            <a:ext cx="10674189" cy="252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AF9EA26-0306-1DF9-3DEF-3A3D5A379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90859"/>
              </p:ext>
            </p:extLst>
          </p:nvPr>
        </p:nvGraphicFramePr>
        <p:xfrm>
          <a:off x="4402014" y="1163160"/>
          <a:ext cx="287801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99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2644816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158286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195872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MS-COCO Dataset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기준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E5A93AB-C8B7-3C41-4844-C3114F76D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32933"/>
              </p:ext>
            </p:extLst>
          </p:nvPr>
        </p:nvGraphicFramePr>
        <p:xfrm>
          <a:off x="1322770" y="4483057"/>
          <a:ext cx="10482368" cy="1494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04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10076964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419513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419513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655130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RestNet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만 적용했을때 보다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FPN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까지 적용했을 때가 상대적으로 더 높은 성능 향상을 보임</a:t>
                      </a:r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D8C35E1B-3D8F-83EA-21CC-A8F9369C6294}"/>
              </a:ext>
            </a:extLst>
          </p:cNvPr>
          <p:cNvSpPr/>
          <p:nvPr/>
        </p:nvSpPr>
        <p:spPr>
          <a:xfrm>
            <a:off x="1508169" y="5455280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642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3079" y="3119510"/>
            <a:ext cx="7406002" cy="2270243"/>
            <a:chOff x="5912508" y="3843583"/>
            <a:chExt cx="7406002" cy="2270243"/>
          </a:xfrm>
        </p:grpSpPr>
        <p:sp>
          <p:nvSpPr>
            <p:cNvPr id="6" name="TextBox 5"/>
            <p:cNvSpPr txBox="1"/>
            <p:nvPr/>
          </p:nvSpPr>
          <p:spPr>
            <a:xfrm>
              <a:off x="5912508" y="3843583"/>
              <a:ext cx="74060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Mask R-CNN Inference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2508" y="5098163"/>
              <a:ext cx="23511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OepnCV DNN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활용</a:t>
              </a:r>
              <a:endPara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MMDetection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활용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 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96939" y="1050511"/>
              <a:ext cx="181011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04</a:t>
              </a:r>
              <a:endParaRPr kumimoji="0" lang="ko-KR" altLang="en-US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764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153" y="779568"/>
            <a:ext cx="401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Mask R-CNN</a:t>
            </a:r>
            <a:endParaRPr lang="ko-KR" altLang="en-US" sz="32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2004805" y="1867882"/>
            <a:ext cx="9199730" cy="4177004"/>
            <a:chOff x="2208628" y="1867882"/>
            <a:chExt cx="9199730" cy="4177004"/>
          </a:xfrm>
        </p:grpSpPr>
        <p:grpSp>
          <p:nvGrpSpPr>
            <p:cNvPr id="27" name="그룹 26"/>
            <p:cNvGrpSpPr/>
            <p:nvPr/>
          </p:nvGrpSpPr>
          <p:grpSpPr>
            <a:xfrm>
              <a:off x="2208628" y="2628804"/>
              <a:ext cx="7774745" cy="2976488"/>
              <a:chOff x="2208628" y="2628804"/>
              <a:chExt cx="7774745" cy="297648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208628" y="2628804"/>
                <a:ext cx="7774745" cy="2472591"/>
                <a:chOff x="2208627" y="2352628"/>
                <a:chExt cx="7774745" cy="2472591"/>
              </a:xfrm>
            </p:grpSpPr>
            <p:sp>
              <p:nvSpPr>
                <p:cNvPr id="7" name="타원 6"/>
                <p:cNvSpPr/>
                <p:nvPr/>
              </p:nvSpPr>
              <p:spPr>
                <a:xfrm>
                  <a:off x="2208627" y="2678723"/>
                  <a:ext cx="1820400" cy="1820400"/>
                </a:xfrm>
                <a:prstGeom prst="ellipse">
                  <a:avLst/>
                </a:prstGeom>
                <a:solidFill>
                  <a:srgbClr val="FEC9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4859704" y="2352628"/>
                  <a:ext cx="2472591" cy="2472591"/>
                </a:xfrm>
                <a:prstGeom prst="ellipse">
                  <a:avLst/>
                </a:prstGeom>
                <a:solidFill>
                  <a:srgbClr val="FD62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8162972" y="2678723"/>
                  <a:ext cx="1820400" cy="1820400"/>
                </a:xfrm>
                <a:prstGeom prst="ellipse">
                  <a:avLst/>
                </a:prstGeom>
                <a:solidFill>
                  <a:srgbClr val="FE9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3614373" y="3784459"/>
                <a:ext cx="4963255" cy="1820833"/>
                <a:chOff x="3614373" y="3784459"/>
                <a:chExt cx="4963255" cy="1820833"/>
              </a:xfrm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3614373" y="3945305"/>
                  <a:ext cx="1659987" cy="16599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4C47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6756795" y="3784459"/>
                  <a:ext cx="1820833" cy="182083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4C47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1" name="그룹 30"/>
            <p:cNvGrpSpPr/>
            <p:nvPr/>
          </p:nvGrpSpPr>
          <p:grpSpPr>
            <a:xfrm>
              <a:off x="2826920" y="3572709"/>
              <a:ext cx="6987801" cy="338556"/>
              <a:chOff x="2826920" y="3572709"/>
              <a:chExt cx="6987801" cy="338556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2826920" y="3572711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RPN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396931" y="3572710"/>
                <a:ext cx="13981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Mask R-CNN</a:t>
                </a:r>
                <a:endParaRPr lang="ko-KR" altLang="en-US" sz="16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331623" y="3572709"/>
                <a:ext cx="1483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Segmentation</a:t>
                </a:r>
                <a:endParaRPr lang="ko-KR" altLang="en-US" sz="16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3718206" y="4482910"/>
              <a:ext cx="1452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Faster R-CNN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86524" y="4402487"/>
              <a:ext cx="5613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FPN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42" name="직선 연결선 41"/>
            <p:cNvCxnSpPr>
              <a:cxnSpLocks/>
              <a:stCxn id="7" idx="0"/>
            </p:cNvCxnSpPr>
            <p:nvPr/>
          </p:nvCxnSpPr>
          <p:spPr>
            <a:xfrm flipH="1" flipV="1">
              <a:off x="3118827" y="2466975"/>
              <a:ext cx="1" cy="487924"/>
            </a:xfrm>
            <a:prstGeom prst="line">
              <a:avLst/>
            </a:prstGeom>
            <a:ln>
              <a:solidFill>
                <a:srgbClr val="4C47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8" idx="0"/>
            </p:cNvCxnSpPr>
            <p:nvPr/>
          </p:nvCxnSpPr>
          <p:spPr>
            <a:xfrm flipH="1" flipV="1">
              <a:off x="6096000" y="2019300"/>
              <a:ext cx="1" cy="609504"/>
            </a:xfrm>
            <a:prstGeom prst="line">
              <a:avLst/>
            </a:prstGeom>
            <a:ln>
              <a:solidFill>
                <a:srgbClr val="4C47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20" idx="0"/>
            </p:cNvCxnSpPr>
            <p:nvPr/>
          </p:nvCxnSpPr>
          <p:spPr>
            <a:xfrm flipH="1" flipV="1">
              <a:off x="9073171" y="2466975"/>
              <a:ext cx="2" cy="487924"/>
            </a:xfrm>
            <a:prstGeom prst="line">
              <a:avLst/>
            </a:prstGeom>
            <a:ln>
              <a:solidFill>
                <a:srgbClr val="4C47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/>
            <p:cNvSpPr/>
            <p:nvPr/>
          </p:nvSpPr>
          <p:spPr>
            <a:xfrm>
              <a:off x="3077858" y="2385037"/>
              <a:ext cx="81938" cy="81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6055031" y="1937362"/>
              <a:ext cx="81938" cy="81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9032202" y="2385037"/>
              <a:ext cx="81938" cy="81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1" name="직선 연결선 50"/>
            <p:cNvCxnSpPr/>
            <p:nvPr/>
          </p:nvCxnSpPr>
          <p:spPr>
            <a:xfrm flipV="1">
              <a:off x="4444365" y="5606029"/>
              <a:ext cx="0" cy="228818"/>
            </a:xfrm>
            <a:prstGeom prst="line">
              <a:avLst/>
            </a:prstGeom>
            <a:ln>
              <a:solidFill>
                <a:srgbClr val="4C47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7667210" y="5608321"/>
              <a:ext cx="0" cy="226526"/>
            </a:xfrm>
            <a:prstGeom prst="line">
              <a:avLst/>
            </a:prstGeom>
            <a:ln>
              <a:solidFill>
                <a:srgbClr val="4C47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200763" y="2263880"/>
              <a:ext cx="2629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Region Proposal Network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7626241" y="5802267"/>
              <a:ext cx="81938" cy="81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/>
            <p:cNvSpPr/>
            <p:nvPr/>
          </p:nvSpPr>
          <p:spPr>
            <a:xfrm>
              <a:off x="4403396" y="5802267"/>
              <a:ext cx="81938" cy="81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136966" y="1867882"/>
              <a:ext cx="1106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RoI Align 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114140" y="2261328"/>
              <a:ext cx="2294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instance segmentation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26303" y="5706332"/>
              <a:ext cx="1255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RoI</a:t>
              </a:r>
              <a:r>
                <a:rPr lang="ko-KR" altLang="en-US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Pooling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749148" y="5706332"/>
              <a:ext cx="2560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</a:rPr>
                <a:t>Feature Pyramid Network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378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90775" y="1213158"/>
            <a:ext cx="3301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Object Detection &amp; Segmentation</a:t>
            </a:r>
            <a:endParaRPr lang="ko-KR" altLang="en-US" sz="16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43812"/>
              </p:ext>
            </p:extLst>
          </p:nvPr>
        </p:nvGraphicFramePr>
        <p:xfrm>
          <a:off x="779975" y="5122854"/>
          <a:ext cx="43969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2023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14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장소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I-PLEX 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광주 회의룸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1(200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호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62243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교수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-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학생 뉴런 연구동아리 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국립목포대학교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887642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0244" y="1473703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6000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75685" y="4610902"/>
            <a:ext cx="2664831" cy="938719"/>
            <a:chOff x="1012875" y="3615397"/>
            <a:chExt cx="2664831" cy="938719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5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77007"/>
              <a:ext cx="1701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Mask R-CNN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04734" y="4277117"/>
              <a:ext cx="14720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Mask RCNN</a:t>
              </a:r>
              <a:r>
                <a:rPr lang="ko-KR" altLang="en-US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이해</a:t>
              </a:r>
              <a:endParaRPr lang="en-US" altLang="ko-KR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746507" y="2703749"/>
            <a:ext cx="4494434" cy="1308051"/>
            <a:chOff x="1012875" y="3615397"/>
            <a:chExt cx="4494434" cy="1308051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5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77007"/>
              <a:ext cx="3530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R-CNN 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계열 </a:t>
              </a:r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Object Detecter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1734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R-CNN</a:t>
              </a:r>
            </a:p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Fast R-CNN</a:t>
              </a:r>
            </a:p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Faster R-CNN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746507" y="4472402"/>
            <a:ext cx="3826559" cy="1200329"/>
            <a:chOff x="1012875" y="3615397"/>
            <a:chExt cx="3826559" cy="1200329"/>
          </a:xfrm>
        </p:grpSpPr>
        <p:sp>
          <p:nvSpPr>
            <p:cNvPr id="30" name="TextBox 29"/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76599" y="3877007"/>
              <a:ext cx="2862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Mask R-CNN Inference</a:t>
              </a:r>
              <a:endParaRPr lang="ko-KR" altLang="en-US" sz="20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04734" y="4277117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OepnCV DNN </a:t>
              </a:r>
              <a:r>
                <a:rPr lang="ko-KR" altLang="en-US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활용</a:t>
              </a:r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04734" y="4538727"/>
              <a:ext cx="1485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MMDetection </a:t>
              </a:r>
              <a:r>
                <a:rPr lang="ko-KR" altLang="en-US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활용</a:t>
              </a:r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endParaRPr lang="ko-KR" altLang="en-US" sz="1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83CE3D-DFE9-D987-9084-3812F7F0993A}"/>
              </a:ext>
            </a:extLst>
          </p:cNvPr>
          <p:cNvGrpSpPr/>
          <p:nvPr/>
        </p:nvGrpSpPr>
        <p:grpSpPr>
          <a:xfrm>
            <a:off x="875685" y="2703749"/>
            <a:ext cx="5734069" cy="1200329"/>
            <a:chOff x="1012875" y="3615397"/>
            <a:chExt cx="5734069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C20C5D-2580-E3B3-DCFC-A56AE4A090F9}"/>
                </a:ext>
              </a:extLst>
            </p:cNvPr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D12312-6435-EAF4-793E-64800A083BE9}"/>
                </a:ext>
              </a:extLst>
            </p:cNvPr>
            <p:cNvSpPr txBox="1"/>
            <p:nvPr/>
          </p:nvSpPr>
          <p:spPr>
            <a:xfrm>
              <a:off x="1976599" y="3877007"/>
              <a:ext cx="4770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Object Detection &amp; Segmentation </a:t>
              </a:r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AE87A2-0B21-E8A0-8177-46FE3CE5E7C8}"/>
                </a:ext>
              </a:extLst>
            </p:cNvPr>
            <p:cNvSpPr txBox="1"/>
            <p:nvPr/>
          </p:nvSpPr>
          <p:spPr>
            <a:xfrm>
              <a:off x="2004734" y="4277117"/>
              <a:ext cx="3168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Localization, Detection, Segmentation</a:t>
              </a:r>
              <a:r>
                <a:rPr lang="ko-KR" altLang="en-US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구분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B06F91-61E5-EFA0-4DA5-AD4FDB6020D0}"/>
                </a:ext>
              </a:extLst>
            </p:cNvPr>
            <p:cNvSpPr txBox="1"/>
            <p:nvPr/>
          </p:nvSpPr>
          <p:spPr>
            <a:xfrm>
              <a:off x="2004734" y="4538727"/>
              <a:ext cx="3930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Semantic segmentation &amp; Instance segmentation </a:t>
              </a:r>
              <a:r>
                <a:rPr lang="ko-KR" altLang="en-US" sz="1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4523" y="1050511"/>
            <a:ext cx="18453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173899" y="3252739"/>
            <a:ext cx="9352817" cy="2121639"/>
            <a:chOff x="2383721" y="3843583"/>
            <a:chExt cx="9352817" cy="2121639"/>
          </a:xfrm>
        </p:grpSpPr>
        <p:sp>
          <p:nvSpPr>
            <p:cNvPr id="6" name="TextBox 5"/>
            <p:cNvSpPr txBox="1"/>
            <p:nvPr/>
          </p:nvSpPr>
          <p:spPr>
            <a:xfrm>
              <a:off x="2383721" y="3843583"/>
              <a:ext cx="93528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Object Detection &amp; Segmentation </a:t>
              </a:r>
              <a:r>
                <a:rPr lang="ko-KR" altLang="en-US" sz="4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개요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90844" y="5041892"/>
              <a:ext cx="60456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Localization, Detection, Segmentation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구분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4419" y="5503557"/>
              <a:ext cx="46921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2-Stage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방식과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1-Stage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방식 비교</a:t>
              </a:r>
              <a:endPara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9CCD3B-C4FF-C14B-06A5-5E30EC759C32}"/>
              </a:ext>
            </a:extLst>
          </p:cNvPr>
          <p:cNvSpPr txBox="1"/>
          <p:nvPr/>
        </p:nvSpPr>
        <p:spPr>
          <a:xfrm>
            <a:off x="2883341" y="3989383"/>
            <a:ext cx="7643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Semantic segmentation &amp; Instance segmentation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이해</a:t>
            </a:r>
            <a:endParaRPr lang="en-US" altLang="ko-KR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96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253039" y="391942"/>
            <a:ext cx="8241968" cy="954107"/>
            <a:chOff x="370444" y="1194564"/>
            <a:chExt cx="8241968" cy="954107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81722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Localization, Detection, Segmentation 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구분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0444" y="1779339"/>
              <a:ext cx="3288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Object(s)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위치를 찾아내는 것 </a:t>
              </a: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972528"/>
              </p:ext>
            </p:extLst>
          </p:nvPr>
        </p:nvGraphicFramePr>
        <p:xfrm>
          <a:off x="1338811" y="4944332"/>
          <a:ext cx="86852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899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8349314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Classification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: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어떤 이미지인지 단순하게 판단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분류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)</a:t>
                      </a:r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Localization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: 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하나의 이미지에서 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하나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의 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Object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를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Bounding Box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로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Detect</a:t>
                      </a:r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Object Detection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: 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하나의 이미지에서 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여러 개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의 의 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Object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를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Bounding Box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로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Detect</a:t>
                      </a:r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Segmentation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: 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하나의 이미지에서 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여러 개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의 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Object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를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Pixel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수준에서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Detect</a:t>
                      </a:r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61575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489041" y="5065925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489041" y="5462800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494725" y="5803232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489041" y="6183639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9CA470-938A-85D7-2249-34F2D3F3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2" y="1651004"/>
            <a:ext cx="9161656" cy="30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3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22769" y="391942"/>
            <a:ext cx="5784982" cy="954107"/>
            <a:chOff x="440175" y="1194564"/>
            <a:chExt cx="3114789" cy="954107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21458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Segmentation (</a:t>
              </a:r>
              <a:r>
                <a:rPr lang="ko-KR" altLang="en-US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분할</a:t>
              </a:r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175" y="1779339"/>
              <a:ext cx="3114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Semantic segmentation &amp; Instance segmentation 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이해</a:t>
              </a: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51499"/>
              </p:ext>
            </p:extLst>
          </p:nvPr>
        </p:nvGraphicFramePr>
        <p:xfrm>
          <a:off x="1322769" y="4772939"/>
          <a:ext cx="948502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31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9118195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705857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Semantic segmentation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: </a:t>
                      </a: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Pixel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wise classification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픽셀 단위 분류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) task</a:t>
                      </a: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동일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Class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에 대해 서로 같은 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Masking 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정보를 씌움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650351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Instance segmentation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: </a:t>
                      </a: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Object Detection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(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객체 탐지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와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Semantic Segmentation 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픽셀의 카테고리 분류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) task</a:t>
                      </a: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각각 개별 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Object 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별로 </a:t>
                      </a:r>
                      <a:r>
                        <a:rPr lang="en-US" altLang="ko-KR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Masking </a:t>
                      </a:r>
                      <a:r>
                        <a:rPr lang="ko-KR" altLang="en-US" sz="16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정보를 씌움</a:t>
                      </a:r>
                      <a:endParaRPr lang="en-US" altLang="ko-KR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이미지 내에 존재하는 모든 객체를 탐지하는 동시에 각각의 경우를 정확하게 픽셀 단위로 분류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264958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  <a:tr h="264958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61575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492866" y="4900917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492866" y="5740679"/>
            <a:ext cx="75452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47D69D-69D3-E58D-F5AC-6BD796A3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5" y="1623721"/>
            <a:ext cx="3829584" cy="27054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913AA2-F593-E9D6-EC56-90E9F289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919" y="1651221"/>
            <a:ext cx="3972479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0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22769" y="391942"/>
            <a:ext cx="3339185" cy="954107"/>
            <a:chOff x="440175" y="1194564"/>
            <a:chExt cx="1797906" cy="954107"/>
          </a:xfrm>
        </p:grpSpPr>
        <p:sp>
          <p:nvSpPr>
            <p:cNvPr id="10" name="TextBox 9"/>
            <p:cNvSpPr txBox="1"/>
            <p:nvPr/>
          </p:nvSpPr>
          <p:spPr>
            <a:xfrm>
              <a:off x="440175" y="1194564"/>
              <a:ext cx="17979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Object Detection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175" y="1779339"/>
              <a:ext cx="147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2-Stage &amp; 1-Stage </a:t>
              </a:r>
              <a:r>
                <a:rPr lang="ko-KR" altLang="en-US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방식 </a:t>
              </a: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12932"/>
              </p:ext>
            </p:extLst>
          </p:nvPr>
        </p:nvGraphicFramePr>
        <p:xfrm>
          <a:off x="1322769" y="3068773"/>
          <a:ext cx="106950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29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10281431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392215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2-Stage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Detector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물체가 있을 법한 위치를 찾는 문제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(localization)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를 먼저 해결하고 분류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&amp;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회귀 문제를 해결 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순차적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으로 해결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기본적으로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R-CNN 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계열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이 이에 해당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159791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159791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  <a:tr h="15979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61575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492865" y="3196750"/>
            <a:ext cx="79827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DB86D9-8E17-42A7-AC1D-A7E051E4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1575018"/>
            <a:ext cx="9000000" cy="1299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267383-D464-B327-096C-54EFD147D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23" y="3983173"/>
            <a:ext cx="7775838" cy="1416088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55A59FB-BC4E-9ADE-5E6B-43030D678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215049"/>
              </p:ext>
            </p:extLst>
          </p:nvPr>
        </p:nvGraphicFramePr>
        <p:xfrm>
          <a:off x="1322769" y="5399260"/>
          <a:ext cx="100350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03">
                  <a:extLst>
                    <a:ext uri="{9D8B030D-6E8A-4147-A177-3AD203B41FA5}">
                      <a16:colId xmlns:a16="http://schemas.microsoft.com/office/drawing/2014/main" val="471516920"/>
                    </a:ext>
                  </a:extLst>
                </a:gridCol>
                <a:gridCol w="9646939">
                  <a:extLst>
                    <a:ext uri="{9D8B030D-6E8A-4147-A177-3AD203B41FA5}">
                      <a16:colId xmlns:a16="http://schemas.microsoft.com/office/drawing/2014/main" val="3246880654"/>
                    </a:ext>
                  </a:extLst>
                </a:gridCol>
              </a:tblGrid>
              <a:tr h="367160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1-Stage</a:t>
                      </a:r>
                      <a:r>
                        <a:rPr lang="ko-KR" altLang="en-US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Detector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물체가 있을 법한 위치를 찾는 문제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(localization)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이랑 분류</a:t>
                      </a:r>
                      <a:r>
                        <a:rPr lang="en-US" altLang="ko-KR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&amp;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회귀 문제를 한번에 해결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대표적으로 </a:t>
                      </a:r>
                      <a:r>
                        <a:rPr lang="en-US" altLang="ko-KR" sz="1600" b="1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</a:rPr>
                        <a:t>Yolo</a:t>
                      </a:r>
                      <a:r>
                        <a:rPr lang="ko-KR" altLang="en-US" sz="16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</a:rPr>
                        <a:t>가 있음</a:t>
                      </a:r>
                      <a:endParaRPr lang="en-US" altLang="ko-KR" sz="16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682857"/>
                  </a:ext>
                </a:extLst>
              </a:tr>
              <a:tr h="149584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35964"/>
                  </a:ext>
                </a:extLst>
              </a:tr>
              <a:tr h="149584">
                <a:tc>
                  <a:txBody>
                    <a:bodyPr/>
                    <a:lstStyle/>
                    <a:p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05"/>
                  </a:ext>
                </a:extLst>
              </a:tr>
              <a:tr h="149584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6157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DA987124-D1CB-41F5-2367-7A63172D51A6}"/>
              </a:ext>
            </a:extLst>
          </p:cNvPr>
          <p:cNvSpPr/>
          <p:nvPr/>
        </p:nvSpPr>
        <p:spPr>
          <a:xfrm>
            <a:off x="1492865" y="5527238"/>
            <a:ext cx="79827" cy="75452"/>
          </a:xfrm>
          <a:prstGeom prst="ellipse">
            <a:avLst/>
          </a:prstGeom>
          <a:solidFill>
            <a:srgbClr val="4C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90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02</a:t>
            </a:r>
            <a:endParaRPr kumimoji="0" lang="ko-KR" altLang="en-US" sz="115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656374" y="3252739"/>
            <a:ext cx="6870342" cy="2398638"/>
            <a:chOff x="4866196" y="3843583"/>
            <a:chExt cx="6870342" cy="2398638"/>
          </a:xfrm>
        </p:grpSpPr>
        <p:sp>
          <p:nvSpPr>
            <p:cNvPr id="6" name="TextBox 5"/>
            <p:cNvSpPr txBox="1"/>
            <p:nvPr/>
          </p:nvSpPr>
          <p:spPr>
            <a:xfrm>
              <a:off x="4866196" y="3843583"/>
              <a:ext cx="68703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R-CNN </a:t>
              </a:r>
              <a:r>
                <a:rPr kumimoji="0" lang="ko-KR" altLang="en-US" sz="4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계열 </a:t>
              </a:r>
              <a:r>
                <a:rPr kumimoji="0" lang="en-US" altLang="ko-KR" sz="40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Object Detecter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83897" y="5041892"/>
              <a:ext cx="215264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24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R-CNN</a:t>
              </a:r>
            </a:p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24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Fast R-CNN</a:t>
              </a:r>
            </a:p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2400" b="0" i="0" u="none" strike="noStrike" kern="1200" cap="none" spc="0" normalizeH="0" baseline="0" noProof="0" dirty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0000300000000000000" pitchFamily="2" charset="-127"/>
                  <a:ea typeface="KoPub돋움체 Light" panose="00000300000000000000" pitchFamily="2" charset="-127"/>
                  <a:cs typeface="+mn-cs"/>
                </a:rPr>
                <a:t>Faster R-CNN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07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976975" y="660983"/>
            <a:ext cx="4929555" cy="982881"/>
            <a:chOff x="960681" y="2615402"/>
            <a:chExt cx="4929555" cy="1455713"/>
          </a:xfrm>
        </p:grpSpPr>
        <p:sp>
          <p:nvSpPr>
            <p:cNvPr id="5" name="TextBox 4"/>
            <p:cNvSpPr txBox="1"/>
            <p:nvPr/>
          </p:nvSpPr>
          <p:spPr>
            <a:xfrm>
              <a:off x="960681" y="2615402"/>
              <a:ext cx="4929555" cy="866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Object Detection - RCNN</a:t>
              </a:r>
              <a:endParaRPr lang="ko-KR" altLang="en-US" sz="3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0681" y="3387358"/>
              <a:ext cx="1947071" cy="683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2-Stage </a:t>
              </a:r>
              <a:r>
                <a:rPr lang="ko-KR" altLang="en-US" sz="2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방식</a:t>
              </a:r>
            </a:p>
          </p:txBody>
        </p:sp>
      </p:grpSp>
      <p:sp>
        <p:nvSpPr>
          <p:cNvPr id="7" name="타원 6"/>
          <p:cNvSpPr/>
          <p:nvPr/>
        </p:nvSpPr>
        <p:spPr>
          <a:xfrm>
            <a:off x="10771163" y="5244905"/>
            <a:ext cx="2841674" cy="2841674"/>
          </a:xfrm>
          <a:prstGeom prst="ellipse">
            <a:avLst/>
          </a:prstGeom>
          <a:solidFill>
            <a:srgbClr val="C8E4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BE593-6E24-D952-2552-D1E7ADB2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4" y="1773799"/>
            <a:ext cx="3641988" cy="46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B56B2-0A76-6619-7AC7-819D4BDF6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836" y="1773799"/>
            <a:ext cx="692367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697</Words>
  <Application>Microsoft Office PowerPoint</Application>
  <PresentationFormat>와이드스크린</PresentationFormat>
  <Paragraphs>141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KoPub돋움체 Bold</vt:lpstr>
      <vt:lpstr>KoPub돋움체 Light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정헌수</cp:lastModifiedBy>
  <cp:revision>53</cp:revision>
  <dcterms:created xsi:type="dcterms:W3CDTF">2020-08-18T14:02:52Z</dcterms:created>
  <dcterms:modified xsi:type="dcterms:W3CDTF">2023-01-13T17:09:19Z</dcterms:modified>
</cp:coreProperties>
</file>